
<file path=[Content_Types].xml><?xml version="1.0" encoding="utf-8"?>
<Types xmlns="http://schemas.openxmlformats.org/package/2006/content-types">
  <Default Extension="png" ContentType="image/png"/>
  <Default Extension="jpeg" ContentType="image/jpeg"/>
  <Default Extension="3gp" ContentType="video/unknown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792" y="-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8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7D460648-9925-4B82-9A60-AE1FC9263F62}" type="datetimeFigureOut">
              <a:rPr lang="ru-RU" smtClean="0"/>
              <a:t>17.09.2012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A66AF6F-61DE-4D53-9452-78584B3A8E68}" type="slidenum">
              <a:rPr lang="ru-RU" smtClean="0"/>
              <a:t>‹№›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0648-9925-4B82-9A60-AE1FC9263F62}" type="datetimeFigureOut">
              <a:rPr lang="ru-RU" smtClean="0"/>
              <a:t>17.09.2012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AF6F-61DE-4D53-9452-78584B3A8E68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0648-9925-4B82-9A60-AE1FC9263F62}" type="datetimeFigureOut">
              <a:rPr lang="ru-RU" smtClean="0"/>
              <a:t>17.09.2012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AF6F-61DE-4D53-9452-78584B3A8E68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0648-9925-4B82-9A60-AE1FC9263F62}" type="datetimeFigureOut">
              <a:rPr lang="ru-RU" smtClean="0"/>
              <a:t>17.09.2012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AF6F-61DE-4D53-9452-78584B3A8E68}" type="slidenum">
              <a:rPr lang="ru-RU" smtClean="0"/>
              <a:t>‹№›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0648-9925-4B82-9A60-AE1FC9263F62}" type="datetimeFigureOut">
              <a:rPr lang="ru-RU" smtClean="0"/>
              <a:t>17.09.2012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AF6F-61DE-4D53-9452-78584B3A8E68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0648-9925-4B82-9A60-AE1FC9263F62}" type="datetimeFigureOut">
              <a:rPr lang="ru-RU" smtClean="0"/>
              <a:t>17.09.2012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AF6F-61DE-4D53-9452-78584B3A8E68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0648-9925-4B82-9A60-AE1FC9263F62}" type="datetimeFigureOut">
              <a:rPr lang="ru-RU" smtClean="0"/>
              <a:t>17.09.2012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AF6F-61DE-4D53-9452-78584B3A8E68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0648-9925-4B82-9A60-AE1FC9263F62}" type="datetimeFigureOut">
              <a:rPr lang="ru-RU" smtClean="0"/>
              <a:t>17.09.2012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AF6F-61DE-4D53-9452-78584B3A8E68}" type="slidenum">
              <a:rPr lang="ru-RU" smtClean="0"/>
              <a:t>‹№›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0648-9925-4B82-9A60-AE1FC9263F62}" type="datetimeFigureOut">
              <a:rPr lang="ru-RU" smtClean="0"/>
              <a:t>17.09.2012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AF6F-61DE-4D53-9452-78584B3A8E68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0648-9925-4B82-9A60-AE1FC9263F62}" type="datetimeFigureOut">
              <a:rPr lang="ru-RU" smtClean="0"/>
              <a:t>17.09.2012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AF6F-61DE-4D53-9452-78584B3A8E68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60648-9925-4B82-9A60-AE1FC9263F62}" type="datetimeFigureOut">
              <a:rPr lang="ru-RU" smtClean="0"/>
              <a:t>17.09.2012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6AF6F-61DE-4D53-9452-78584B3A8E68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7D460648-9925-4B82-9A60-AE1FC9263F62}" type="datetimeFigureOut">
              <a:rPr lang="ru-RU" smtClean="0"/>
              <a:t>17.09.2012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A66AF6F-61DE-4D53-9452-78584B3A8E68}" type="slidenum">
              <a:rPr lang="ru-RU" smtClean="0"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uk.wikipedia.org/wiki/1892" TargetMode="External"/><Relationship Id="rId2" Type="http://schemas.openxmlformats.org/officeDocument/2006/relationships/hyperlink" Target="http://uk.wikipedia.org/wiki/27_%D0%B2%D0%B5%D1%80%D0%B5%D1%81%D0%BD%D1%8F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3gp"/><Relationship Id="rId1" Type="http://schemas.microsoft.com/office/2007/relationships/media" Target="../media/media1.3gp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16016" y="188640"/>
            <a:ext cx="3313355" cy="170216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Кравчук Михайло</a:t>
            </a:r>
            <a:br>
              <a:rPr lang="uk-UA" dirty="0" smtClean="0"/>
            </a:br>
            <a:r>
              <a:rPr lang="uk-UA" dirty="0" smtClean="0"/>
              <a:t>Пилипович.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8024" y="4869160"/>
            <a:ext cx="3309803" cy="1260629"/>
          </a:xfrm>
        </p:spPr>
        <p:txBody>
          <a:bodyPr/>
          <a:lstStyle/>
          <a:p>
            <a:r>
              <a:rPr lang="uk-UA" dirty="0" smtClean="0"/>
              <a:t>Титан Математики!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259" y="2313823"/>
            <a:ext cx="1512168" cy="245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840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894">
        <p14:flip dir="r"/>
      </p:transition>
    </mc:Choice>
    <mc:Fallback xmlns="">
      <p:transition spd="slow" advTm="58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556792"/>
            <a:ext cx="6637468" cy="1362075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Презентація на тему:</a:t>
            </a:r>
            <a:r>
              <a:rPr lang="ru-RU" dirty="0"/>
              <a:t> </a:t>
            </a:r>
            <a:r>
              <a:rPr lang="ru-RU" dirty="0" smtClean="0"/>
              <a:t>« </a:t>
            </a:r>
            <a:r>
              <a:rPr lang="ru-RU" dirty="0" err="1" smtClean="0"/>
              <a:t>Юні</a:t>
            </a:r>
            <a:r>
              <a:rPr lang="ru-RU" dirty="0" smtClean="0"/>
              <a:t> та </a:t>
            </a:r>
            <a:r>
              <a:rPr lang="ru-RU" dirty="0" err="1" smtClean="0"/>
              <a:t>студентські</a:t>
            </a:r>
            <a:r>
              <a:rPr lang="ru-RU" dirty="0" smtClean="0"/>
              <a:t> роки </a:t>
            </a:r>
            <a:r>
              <a:rPr lang="ru-RU" dirty="0" err="1" smtClean="0"/>
              <a:t>М.П.Кравчука</a:t>
            </a:r>
            <a:r>
              <a:rPr lang="ru-RU" dirty="0" smtClean="0"/>
              <a:t> 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292080" y="4941168"/>
            <a:ext cx="6637467" cy="1520413"/>
          </a:xfrm>
        </p:spPr>
        <p:txBody>
          <a:bodyPr/>
          <a:lstStyle/>
          <a:p>
            <a:r>
              <a:rPr lang="uk-UA" dirty="0" smtClean="0"/>
              <a:t>Студентка 25-ОТ-11 групи </a:t>
            </a:r>
          </a:p>
          <a:p>
            <a:r>
              <a:rPr lang="uk-UA" dirty="0" err="1" smtClean="0"/>
              <a:t>Залозна</a:t>
            </a:r>
            <a:r>
              <a:rPr lang="uk-UA" dirty="0" smtClean="0"/>
              <a:t> Марина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433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966">
        <p14:gallery dir="l"/>
      </p:transition>
    </mc:Choice>
    <mc:Fallback xmlns="">
      <p:transition spd="slow" advTm="39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024744" cy="1143000"/>
          </a:xfrm>
        </p:spPr>
        <p:txBody>
          <a:bodyPr/>
          <a:lstStyle/>
          <a:p>
            <a:r>
              <a:rPr lang="uk-UA" dirty="0" smtClean="0"/>
              <a:t>Дитинство.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844824"/>
            <a:ext cx="6552728" cy="4104456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dirty="0" err="1" smtClean="0"/>
              <a:t>Народився</a:t>
            </a:r>
            <a:r>
              <a:rPr lang="ru-RU" dirty="0" smtClean="0"/>
              <a:t>  </a:t>
            </a:r>
            <a:r>
              <a:rPr lang="ru-RU" dirty="0" err="1"/>
              <a:t>майбутній</a:t>
            </a: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dirty="0" err="1" smtClean="0"/>
              <a:t>вчений</a:t>
            </a:r>
            <a:r>
              <a:rPr lang="ru-RU" dirty="0"/>
              <a:t> </a:t>
            </a:r>
            <a:r>
              <a:rPr lang="ru-RU" dirty="0">
                <a:hlinkClick r:id="rId2" tooltip="27 вересня"/>
              </a:rPr>
              <a:t>27 </a:t>
            </a:r>
            <a:r>
              <a:rPr lang="ru-RU" dirty="0" err="1">
                <a:hlinkClick r:id="rId2" tooltip="27 вересня"/>
              </a:rPr>
              <a:t>вересня</a:t>
            </a:r>
            <a:r>
              <a:rPr lang="ru-RU" dirty="0"/>
              <a:t> </a:t>
            </a:r>
            <a:r>
              <a:rPr lang="ru-RU" dirty="0">
                <a:hlinkClick r:id="rId3" tooltip="1892"/>
              </a:rPr>
              <a:t>1892</a:t>
            </a:r>
            <a:r>
              <a:rPr lang="ru-RU" dirty="0"/>
              <a:t> р. в </a:t>
            </a:r>
            <a:r>
              <a:rPr lang="ru-RU" dirty="0" smtClean="0"/>
              <a:t> </a:t>
            </a:r>
            <a:r>
              <a:rPr lang="ru-RU" dirty="0" err="1" smtClean="0"/>
              <a:t>селі</a:t>
            </a:r>
            <a:r>
              <a:rPr lang="ru-RU" dirty="0" smtClean="0"/>
              <a:t> </a:t>
            </a:r>
            <a:r>
              <a:rPr lang="ru-RU" dirty="0" err="1"/>
              <a:t>Човницях</a:t>
            </a:r>
            <a:r>
              <a:rPr lang="ru-RU" dirty="0"/>
              <a:t> </a:t>
            </a:r>
            <a:r>
              <a:rPr lang="ru-RU" dirty="0" smtClean="0"/>
              <a:t>на </a:t>
            </a:r>
            <a:r>
              <a:rPr lang="ru-RU" dirty="0" err="1" smtClean="0"/>
              <a:t>Волині</a:t>
            </a:r>
            <a:r>
              <a:rPr lang="ru-RU" dirty="0" smtClean="0"/>
              <a:t> .</a:t>
            </a:r>
            <a:r>
              <a:rPr lang="ru-RU" dirty="0" err="1" smtClean="0"/>
              <a:t>Початкову</a:t>
            </a:r>
            <a:r>
              <a:rPr lang="ru-RU" dirty="0" smtClean="0"/>
              <a:t> </a:t>
            </a:r>
            <a:r>
              <a:rPr lang="ru-RU" dirty="0" err="1" smtClean="0"/>
              <a:t>освіту</a:t>
            </a:r>
            <a:r>
              <a:rPr lang="ru-RU" dirty="0" smtClean="0"/>
              <a:t> хлопчик </a:t>
            </a:r>
            <a:r>
              <a:rPr lang="ru-RU" dirty="0" err="1" smtClean="0"/>
              <a:t>здобув</a:t>
            </a:r>
            <a:r>
              <a:rPr lang="ru-RU" dirty="0" smtClean="0"/>
              <a:t>  </a:t>
            </a:r>
            <a:r>
              <a:rPr lang="ru-RU" dirty="0" err="1" smtClean="0"/>
              <a:t>вдома</a:t>
            </a:r>
            <a:r>
              <a:rPr lang="ru-RU" dirty="0" smtClean="0"/>
              <a:t>. </a:t>
            </a:r>
            <a:r>
              <a:rPr lang="uk-UA" dirty="0"/>
              <a:t>Батько його, Пилип, син селянина-шевця, – свого часу закінчив </a:t>
            </a:r>
            <a:r>
              <a:rPr lang="uk-UA" dirty="0" err="1"/>
              <a:t>Петрівсько-Розумовську</a:t>
            </a:r>
            <a:r>
              <a:rPr lang="uk-UA" dirty="0"/>
              <a:t> академію в Москві і доклав чимало сил, аби добре виховати і навчити своїх дітей. Мати – </a:t>
            </a:r>
            <a:r>
              <a:rPr lang="uk-UA" dirty="0" err="1"/>
              <a:t>Фредеріка</a:t>
            </a:r>
            <a:r>
              <a:rPr lang="uk-UA" dirty="0"/>
              <a:t> працювала гувернанткою, володіла кількома мовами і навчала своїх дітей. </a:t>
            </a:r>
            <a:endParaRPr lang="uk-UA" dirty="0" smtClean="0"/>
          </a:p>
          <a:p>
            <a:pPr algn="ctr"/>
            <a:r>
              <a:rPr lang="uk-UA" dirty="0" smtClean="0"/>
              <a:t>Завдяки </a:t>
            </a:r>
            <a:r>
              <a:rPr lang="uk-UA" dirty="0"/>
              <a:t>переїздові родини до Луцька, Михайло мав можливість навчатись у гімназії, де вже у ранні юнацькі роки виявив неабиякі математичні здібності та потяг до громадської діяльності. За участь у підпільному гуртку, у бунті гімназистів та інших подіях 1906 р. він перебував під негласним наглядом поліції як неблагонадійний.</a:t>
            </a:r>
            <a:endParaRPr lang="ru-RU" dirty="0" smtClean="0"/>
          </a:p>
          <a:p>
            <a:pPr marL="6858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134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6423">
        <p:checker/>
      </p:transition>
    </mc:Choice>
    <mc:Fallback xmlns="">
      <p:transition spd="slow" advTm="16423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7024744" cy="1143000"/>
          </a:xfrm>
        </p:spPr>
        <p:txBody>
          <a:bodyPr/>
          <a:lstStyle/>
          <a:p>
            <a:r>
              <a:rPr lang="uk-UA" dirty="0" smtClean="0"/>
              <a:t>Юність.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5832648" cy="5472608"/>
          </a:xfrm>
        </p:spPr>
        <p:txBody>
          <a:bodyPr>
            <a:normAutofit fontScale="77500" lnSpcReduction="20000"/>
          </a:bodyPr>
          <a:lstStyle/>
          <a:p>
            <a:r>
              <a:rPr lang="uk-UA" dirty="0"/>
              <a:t>Закінчивши гімназію із золотою медаллю, М.Кравчук восени 1910 р. був зарахований студентом фізико-математичного факультету університету св. Володимира. У той час тут плідно працював науковий студентський семінар професора Д.О.</a:t>
            </a:r>
            <a:r>
              <a:rPr lang="uk-UA" dirty="0" err="1"/>
              <a:t>Граве</a:t>
            </a:r>
            <a:r>
              <a:rPr lang="uk-UA" dirty="0"/>
              <a:t> з алгебри та теорії чисел. </a:t>
            </a:r>
            <a:endParaRPr lang="uk-UA" dirty="0" smtClean="0"/>
          </a:p>
          <a:p>
            <a:r>
              <a:rPr lang="uk-UA" dirty="0"/>
              <a:t>Після закінчення університету в 1914 р. із дипломом першого ступеня М.П.Кравчук був залишений тут для підготовки до наукової та викладацької діяльності. За два наступні роки він написав кілька праць, готувався до складання магістерського екзамену. У зв’язку з евакуацією Київського університету до Саратова він працював у 1915-1916 рр. здебільшого при Московському університеті, де відвідував семінари професора Д.Єгорова, проробив понад 70 курсів і монографій за спеціальністю.</a:t>
            </a:r>
            <a:endParaRPr lang="ru-RU" dirty="0"/>
          </a:p>
          <a:p>
            <a:endParaRPr lang="ru-RU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740498"/>
            <a:ext cx="2016224" cy="275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611963"/>
      </p:ext>
    </p:extLst>
  </p:cSld>
  <p:clrMapOvr>
    <a:masterClrMapping/>
  </p:clrMapOvr>
  <p:transition spd="slow" advTm="11079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3" y="548680"/>
            <a:ext cx="6120680" cy="5832648"/>
          </a:xfrm>
        </p:spPr>
        <p:txBody>
          <a:bodyPr>
            <a:normAutofit fontScale="92500" lnSpcReduction="20000"/>
          </a:bodyPr>
          <a:lstStyle/>
          <a:p>
            <a:r>
              <a:rPr lang="uk-UA" dirty="0"/>
              <a:t>На початку 1917 р. М.П.Кравчук успішно склав магістерський екзамен, у вересні прочитав дві "випробних" лекції і був допущений як приват-доцент до викладання математики у Київському університеті. Тоді він став членом Українського наукового товариства</a:t>
            </a:r>
            <a:r>
              <a:rPr lang="uk-UA" dirty="0" smtClean="0"/>
              <a:t>.</a:t>
            </a:r>
            <a:r>
              <a:rPr lang="uk-UA" dirty="0"/>
              <a:t> Але революційні події 1917 р. внесли в омріяні раніш плани суттєві зміни. Ще на перших курсах університету Кравчук добре усвідомив, що мова є основою науки. </a:t>
            </a:r>
            <a:endParaRPr lang="uk-UA" dirty="0" smtClean="0"/>
          </a:p>
          <a:p>
            <a:r>
              <a:rPr lang="uk-UA" dirty="0"/>
              <a:t>Кравчук </a:t>
            </a:r>
            <a:r>
              <a:rPr lang="uk-UA" dirty="0" smtClean="0"/>
              <a:t> </a:t>
            </a:r>
            <a:r>
              <a:rPr lang="uk-UA" dirty="0"/>
              <a:t>готує рукописи підручників з математики. Так у 1919 р. виходить курс лекцій з </a:t>
            </a:r>
            <a:r>
              <a:rPr lang="uk-UA" dirty="0" err="1" smtClean="0"/>
              <a:t>геометрiї</a:t>
            </a:r>
            <a:r>
              <a:rPr lang="uk-UA" dirty="0" smtClean="0"/>
              <a:t>. </a:t>
            </a:r>
            <a:r>
              <a:rPr lang="uk-UA" dirty="0"/>
              <a:t>Далі обставини склались так, що М.Кравчук разом з дружиною поїхав майже на два роки працювати в </a:t>
            </a:r>
            <a:r>
              <a:rPr lang="uk-UA" dirty="0" err="1"/>
              <a:t>Саварську</a:t>
            </a:r>
            <a:r>
              <a:rPr lang="uk-UA" dirty="0"/>
              <a:t> школу Богуславського району Київської області, де він очолив учительський колектив.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916832"/>
            <a:ext cx="1716991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8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681">
        <p14:flip dir="r"/>
      </p:transition>
    </mc:Choice>
    <mc:Fallback xmlns="">
      <p:transition spd="slow" advTm="968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/>
              <a:t>Розквіт таланту. Викладання</a:t>
            </a:r>
            <a:r>
              <a:rPr lang="ru-RU" b="1" i="1" dirty="0"/>
              <a:t/>
            </a:r>
            <a:br>
              <a:rPr lang="ru-RU" b="1" i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556792"/>
            <a:ext cx="5040676" cy="4824536"/>
          </a:xfrm>
        </p:spPr>
        <p:txBody>
          <a:bodyPr>
            <a:normAutofit fontScale="62500" lnSpcReduction="20000"/>
          </a:bodyPr>
          <a:lstStyle/>
          <a:p>
            <a:r>
              <a:rPr lang="uk-UA" dirty="0"/>
              <a:t>Повернувшись до Києва, Михайло Пилипович стає членом фізико-математичного товариства при Київському університеті, починає співробітничати в Академії наук, видає підручники з математики для профшкіл і для вищої школи, свої наукові праці. У 1921 р. Кравчук – професор математики Київського політехнічного інституту, потім – Київського інституту народної освіти (КІНО), який було реорганізовано в університет. </a:t>
            </a:r>
            <a:endParaRPr lang="uk-UA" dirty="0" smtClean="0"/>
          </a:p>
          <a:p>
            <a:r>
              <a:rPr lang="uk-UA" dirty="0"/>
              <a:t>З 1923 р. викладає математику й у київських сільськогосподарському та зооветеринарному інститутах. Згодом його призначають деканом факультету </a:t>
            </a:r>
            <a:r>
              <a:rPr lang="uk-UA" dirty="0" err="1"/>
              <a:t>профосвіти</a:t>
            </a:r>
            <a:r>
              <a:rPr lang="uk-UA" dirty="0"/>
              <a:t> КІНО. Водночас – він член Інституту української наукової мови ВУАН, а з 1924 р. – член Української центральної ради Секції наукових робітників (СНР). 3 1923 р. М.Кравчук протягом 15 років працював у системі Академії наук УРСР: спочатку очолював комісію з математичної статистики, потім (у 1934-1938 рр.) завідував відділом математичної статистики в Інституті математики, обіймав деякий час посаду вченого секретаря Президії Академії.</a:t>
            </a:r>
            <a:endParaRPr lang="ru-RU" dirty="0"/>
          </a:p>
        </p:txBody>
      </p:sp>
      <p:pic>
        <p:nvPicPr>
          <p:cNvPr id="2050" name="Picture 2" descr="image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204864"/>
            <a:ext cx="2232646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122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846">
        <p14:vortex dir="r"/>
      </p:transition>
    </mc:Choice>
    <mc:Fallback xmlns="">
      <p:transition spd="slow" advTm="1084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"Моя </a:t>
            </a:r>
            <a:r>
              <a:rPr lang="ru-RU" dirty="0" err="1"/>
              <a:t>любов</a:t>
            </a:r>
            <a:r>
              <a:rPr lang="ru-RU" dirty="0"/>
              <a:t> - </a:t>
            </a:r>
            <a:r>
              <a:rPr lang="ru-RU" dirty="0" err="1"/>
              <a:t>Україна</a:t>
            </a:r>
            <a:r>
              <a:rPr lang="ru-RU" dirty="0"/>
              <a:t> і математика" </a:t>
            </a:r>
          </a:p>
        </p:txBody>
      </p:sp>
      <p:pic>
        <p:nvPicPr>
          <p:cNvPr id="4" name="Михаил Кравчук (Рожденные в Украине).3gp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92325" y="2324100"/>
            <a:ext cx="4678363" cy="3508375"/>
          </a:xfrm>
        </p:spPr>
      </p:pic>
    </p:spTree>
    <p:extLst>
      <p:ext uri="{BB962C8B-B14F-4D97-AF65-F5344CB8AC3E}">
        <p14:creationId xmlns:p14="http://schemas.microsoft.com/office/powerpoint/2010/main" val="683826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7422">
        <p14:prism/>
      </p:transition>
    </mc:Choice>
    <mc:Fallback xmlns="">
      <p:transition spd="slow" advTm="574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41509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331" objId="4"/>
        <p14:triggerEvt type="onClick" time="1331" objId="4"/>
        <p14:stopEvt time="56460" objId="4"/>
      </p14:showEvtLst>
    </p:ext>
  </p:extLs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равчук Михайло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Кравчук Михайло</Template>
  <TotalTime>4</TotalTime>
  <Words>414</Words>
  <Application>Microsoft Office PowerPoint</Application>
  <PresentationFormat>Екран (4:3)</PresentationFormat>
  <Paragraphs>17</Paragraphs>
  <Slides>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8" baseType="lpstr">
      <vt:lpstr>Кравчук Михайло</vt:lpstr>
      <vt:lpstr>Кравчук Михайло Пилипович.</vt:lpstr>
      <vt:lpstr>Презентація на тему: « Юні та студентські роки М.П.Кравчука »</vt:lpstr>
      <vt:lpstr>Дитинство.</vt:lpstr>
      <vt:lpstr>Юність.</vt:lpstr>
      <vt:lpstr>Презентація PowerPoint</vt:lpstr>
      <vt:lpstr>Розквіт таланту. Викладання </vt:lpstr>
      <vt:lpstr>"Моя любов - Україна і математика"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Кравчук Михайло Пилипович.</dc:title>
  <dc:creator>Пользователь Windows</dc:creator>
  <cp:lastModifiedBy>Пользователь Windows</cp:lastModifiedBy>
  <cp:revision>1</cp:revision>
  <dcterms:created xsi:type="dcterms:W3CDTF">2012-09-17T19:17:24Z</dcterms:created>
  <dcterms:modified xsi:type="dcterms:W3CDTF">2012-09-17T19:21:41Z</dcterms:modified>
</cp:coreProperties>
</file>